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</p:sldIdLst>
  <p:sldSz cx="18288000" cy="10287000"/>
  <p:notesSz cx="6858000" cy="9144000"/>
  <p:embeddedFontLst>
    <p:embeddedFont>
      <p:font typeface="Anton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Poppins Bold" panose="00000800000000000000" charset="0"/>
      <p:regular r:id="rId25"/>
    </p:embeddedFont>
    <p:embeddedFont>
      <p:font typeface="Poppins Semi-Bold" panose="020B0604020202020204" charset="0"/>
      <p:regular r:id="rId26"/>
    </p:embeddedFont>
    <p:embeddedFont>
      <p:font typeface="Poppins Semi-Bold Italics" panose="020B0604020202020204" charset="0"/>
      <p:regular r:id="rId27"/>
    </p:embeddedFont>
    <p:embeddedFont>
      <p:font typeface="Questrial" panose="020B0604020202020204" charset="0"/>
      <p:regular r:id="rId28"/>
    </p:embeddedFont>
    <p:embeddedFont>
      <p:font typeface="TT Chocolates Bold" panose="020B0604020202020204" charset="0"/>
      <p:regular r:id="rId29"/>
    </p:embeddedFont>
    <p:embeddedFont>
      <p:font typeface="TT Chocolates Ultra-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9945" y="-36724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00568" y="632114"/>
            <a:ext cx="7404317" cy="7389449"/>
          </a:xfrm>
          <a:custGeom>
            <a:avLst/>
            <a:gdLst/>
            <a:ahLst/>
            <a:cxnLst/>
            <a:rect l="l" t="t" r="r" b="b"/>
            <a:pathLst>
              <a:path w="7404317" h="7389449">
                <a:moveTo>
                  <a:pt x="0" y="0"/>
                </a:moveTo>
                <a:lnTo>
                  <a:pt x="7404318" y="0"/>
                </a:lnTo>
                <a:lnTo>
                  <a:pt x="7404318" y="7389449"/>
                </a:lnTo>
                <a:lnTo>
                  <a:pt x="0" y="7389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12086" y="791845"/>
            <a:ext cx="7084726" cy="7069988"/>
            <a:chOff x="0" y="0"/>
            <a:chExt cx="812800" cy="8111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1109"/>
            </a:xfrm>
            <a:custGeom>
              <a:avLst/>
              <a:gdLst/>
              <a:ahLst/>
              <a:cxnLst/>
              <a:rect l="l" t="t" r="r" b="b"/>
              <a:pathLst>
                <a:path w="812800" h="811109">
                  <a:moveTo>
                    <a:pt x="406400" y="0"/>
                  </a:moveTo>
                  <a:cubicBezTo>
                    <a:pt x="181951" y="0"/>
                    <a:pt x="0" y="181573"/>
                    <a:pt x="0" y="405555"/>
                  </a:cubicBezTo>
                  <a:cubicBezTo>
                    <a:pt x="0" y="629536"/>
                    <a:pt x="181951" y="811109"/>
                    <a:pt x="406400" y="811109"/>
                  </a:cubicBezTo>
                  <a:cubicBezTo>
                    <a:pt x="630849" y="811109"/>
                    <a:pt x="812800" y="629536"/>
                    <a:pt x="812800" y="405555"/>
                  </a:cubicBezTo>
                  <a:cubicBezTo>
                    <a:pt x="812800" y="181573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730395" y="1028700"/>
            <a:ext cx="6177881" cy="617785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06" r="-2490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6880165" y="4326839"/>
            <a:ext cx="5338767" cy="5328047"/>
          </a:xfrm>
          <a:custGeom>
            <a:avLst/>
            <a:gdLst/>
            <a:ahLst/>
            <a:cxnLst/>
            <a:rect l="l" t="t" r="r" b="b"/>
            <a:pathLst>
              <a:path w="5338767" h="5328047">
                <a:moveTo>
                  <a:pt x="0" y="0"/>
                </a:moveTo>
                <a:lnTo>
                  <a:pt x="5338767" y="0"/>
                </a:lnTo>
                <a:lnTo>
                  <a:pt x="5338767" y="5328047"/>
                </a:lnTo>
                <a:lnTo>
                  <a:pt x="0" y="53280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970708" y="4412022"/>
            <a:ext cx="5108331" cy="510833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374641" y="4815964"/>
            <a:ext cx="4300464" cy="4300446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9285" r="-39285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1094036" y="6132816"/>
            <a:ext cx="316039" cy="316039"/>
          </a:xfrm>
          <a:custGeom>
            <a:avLst/>
            <a:gdLst/>
            <a:ahLst/>
            <a:cxnLst/>
            <a:rect l="l" t="t" r="r" b="b"/>
            <a:pathLst>
              <a:path w="316039" h="316039">
                <a:moveTo>
                  <a:pt x="0" y="0"/>
                </a:moveTo>
                <a:lnTo>
                  <a:pt x="316038" y="0"/>
                </a:lnTo>
                <a:lnTo>
                  <a:pt x="316038" y="316039"/>
                </a:lnTo>
                <a:lnTo>
                  <a:pt x="0" y="3160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440228" y="6132816"/>
            <a:ext cx="316039" cy="316039"/>
          </a:xfrm>
          <a:custGeom>
            <a:avLst/>
            <a:gdLst/>
            <a:ahLst/>
            <a:cxnLst/>
            <a:rect l="l" t="t" r="r" b="b"/>
            <a:pathLst>
              <a:path w="316039" h="316039">
                <a:moveTo>
                  <a:pt x="0" y="0"/>
                </a:moveTo>
                <a:lnTo>
                  <a:pt x="316039" y="0"/>
                </a:lnTo>
                <a:lnTo>
                  <a:pt x="316039" y="316039"/>
                </a:lnTo>
                <a:lnTo>
                  <a:pt x="0" y="3160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786420" y="6132816"/>
            <a:ext cx="316039" cy="316039"/>
          </a:xfrm>
          <a:custGeom>
            <a:avLst/>
            <a:gdLst/>
            <a:ahLst/>
            <a:cxnLst/>
            <a:rect l="l" t="t" r="r" b="b"/>
            <a:pathLst>
              <a:path w="316039" h="316039">
                <a:moveTo>
                  <a:pt x="0" y="0"/>
                </a:moveTo>
                <a:lnTo>
                  <a:pt x="316039" y="0"/>
                </a:lnTo>
                <a:lnTo>
                  <a:pt x="316039" y="316039"/>
                </a:lnTo>
                <a:lnTo>
                  <a:pt x="0" y="3160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8351272" y="1529765"/>
            <a:ext cx="851858" cy="842275"/>
          </a:xfrm>
          <a:custGeom>
            <a:avLst/>
            <a:gdLst/>
            <a:ahLst/>
            <a:cxnLst/>
            <a:rect l="l" t="t" r="r" b="b"/>
            <a:pathLst>
              <a:path w="851858" h="842275">
                <a:moveTo>
                  <a:pt x="0" y="0"/>
                </a:moveTo>
                <a:lnTo>
                  <a:pt x="851859" y="0"/>
                </a:lnTo>
                <a:lnTo>
                  <a:pt x="851859" y="842275"/>
                </a:lnTo>
                <a:lnTo>
                  <a:pt x="0" y="8422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006365" y="2235419"/>
            <a:ext cx="639111" cy="631921"/>
          </a:xfrm>
          <a:custGeom>
            <a:avLst/>
            <a:gdLst/>
            <a:ahLst/>
            <a:cxnLst/>
            <a:rect l="l" t="t" r="r" b="b"/>
            <a:pathLst>
              <a:path w="639111" h="631921">
                <a:moveTo>
                  <a:pt x="0" y="0"/>
                </a:moveTo>
                <a:lnTo>
                  <a:pt x="639111" y="0"/>
                </a:lnTo>
                <a:lnTo>
                  <a:pt x="639111" y="631921"/>
                </a:lnTo>
                <a:lnTo>
                  <a:pt x="0" y="631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2891273" y="8252614"/>
            <a:ext cx="442667" cy="437687"/>
          </a:xfrm>
          <a:custGeom>
            <a:avLst/>
            <a:gdLst/>
            <a:ahLst/>
            <a:cxnLst/>
            <a:rect l="l" t="t" r="r" b="b"/>
            <a:pathLst>
              <a:path w="442667" h="437687">
                <a:moveTo>
                  <a:pt x="0" y="0"/>
                </a:moveTo>
                <a:lnTo>
                  <a:pt x="442667" y="0"/>
                </a:lnTo>
                <a:lnTo>
                  <a:pt x="442667" y="437688"/>
                </a:lnTo>
                <a:lnTo>
                  <a:pt x="0" y="43768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504682" y="8656238"/>
            <a:ext cx="332113" cy="328377"/>
          </a:xfrm>
          <a:custGeom>
            <a:avLst/>
            <a:gdLst/>
            <a:ahLst/>
            <a:cxnLst/>
            <a:rect l="l" t="t" r="r" b="b"/>
            <a:pathLst>
              <a:path w="332113" h="328377">
                <a:moveTo>
                  <a:pt x="0" y="0"/>
                </a:moveTo>
                <a:lnTo>
                  <a:pt x="332113" y="0"/>
                </a:lnTo>
                <a:lnTo>
                  <a:pt x="332113" y="328377"/>
                </a:lnTo>
                <a:lnTo>
                  <a:pt x="0" y="328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534589" y="863981"/>
            <a:ext cx="6056638" cy="32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95"/>
              </a:lnSpc>
            </a:pPr>
            <a:r>
              <a:rPr lang="en-US" sz="2199">
                <a:solidFill>
                  <a:srgbClr val="231076"/>
                </a:solidFill>
                <a:latin typeface="TT Chocolates Bold"/>
              </a:rPr>
              <a:t>UNIVERSITY OF BASRAH / COLLEGE OF SCIENCE 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4589" y="2406599"/>
            <a:ext cx="8972201" cy="327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00"/>
              </a:lnSpc>
            </a:pPr>
            <a:r>
              <a:rPr lang="en-US" sz="2400" dirty="0">
                <a:solidFill>
                  <a:srgbClr val="0E0340"/>
                </a:solidFill>
                <a:latin typeface="TT Chocolates Ultra-Bold"/>
              </a:rPr>
              <a:t>M.SC.</a:t>
            </a:r>
            <a:r>
              <a:rPr lang="en-US" sz="2400">
                <a:solidFill>
                  <a:srgbClr val="0E0340"/>
                </a:solidFill>
                <a:latin typeface="TT Chocolates Ultra-Bold"/>
              </a:rPr>
              <a:t>LECTURE  3</a:t>
            </a:r>
            <a:endParaRPr lang="en-US" sz="2400" dirty="0">
              <a:solidFill>
                <a:srgbClr val="0E0340"/>
              </a:solidFill>
              <a:latin typeface="TT Chocolates Ultra-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98199" y="3667440"/>
            <a:ext cx="7176442" cy="110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79"/>
              </a:lnSpc>
            </a:pPr>
            <a:r>
              <a:rPr lang="en-US" sz="4279" spc="47">
                <a:solidFill>
                  <a:srgbClr val="0E0340"/>
                </a:solidFill>
                <a:latin typeface="Anton"/>
              </a:rPr>
              <a:t>ANTIBIOTIC CLASSIFICATION AND MECHANISM OF ACTION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98199" y="5737282"/>
            <a:ext cx="6393027" cy="2956578"/>
            <a:chOff x="0" y="-285008"/>
            <a:chExt cx="1798713" cy="83185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98713" cy="256761"/>
            </a:xfrm>
            <a:custGeom>
              <a:avLst/>
              <a:gdLst/>
              <a:ahLst/>
              <a:cxnLst/>
              <a:rect l="l" t="t" r="r" b="b"/>
              <a:pathLst>
                <a:path w="1798713" h="256761">
                  <a:moveTo>
                    <a:pt x="0" y="0"/>
                  </a:moveTo>
                  <a:lnTo>
                    <a:pt x="1798713" y="0"/>
                  </a:lnTo>
                  <a:lnTo>
                    <a:pt x="1798713" y="256761"/>
                  </a:lnTo>
                  <a:lnTo>
                    <a:pt x="0" y="256761"/>
                  </a:lnTo>
                  <a:close/>
                </a:path>
              </a:pathLst>
            </a:custGeom>
            <a:solidFill>
              <a:srgbClr val="F8F5FF"/>
            </a:solidFill>
            <a:ln w="9525" cap="sq">
              <a:solidFill>
                <a:srgbClr val="231076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93436" y="-285008"/>
              <a:ext cx="1705277" cy="831850"/>
            </a:xfrm>
            <a:prstGeom prst="rect">
              <a:avLst/>
            </a:prstGeom>
          </p:spPr>
          <p:txBody>
            <a:bodyPr lIns="34560" tIns="34560" rIns="34560" bIns="34560" rtlCol="0" anchor="ctr"/>
            <a:lstStyle/>
            <a:p>
              <a:pPr algn="ctr">
                <a:lnSpc>
                  <a:spcPts val="3357"/>
                </a:lnSpc>
              </a:pPr>
              <a:r>
                <a:rPr lang="en-US" sz="2752" dirty="0">
                  <a:solidFill>
                    <a:srgbClr val="0E0340"/>
                  </a:solidFill>
                  <a:latin typeface="Questrial"/>
                </a:rPr>
                <a:t>Department of Pathological Analyses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4352" y="7461837"/>
            <a:ext cx="6789506" cy="3086105"/>
            <a:chOff x="-122667" y="-94631"/>
            <a:chExt cx="1788182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665515" cy="263186"/>
            </a:xfrm>
            <a:custGeom>
              <a:avLst/>
              <a:gdLst/>
              <a:ahLst/>
              <a:cxnLst/>
              <a:rect l="l" t="t" r="r" b="b"/>
              <a:pathLst>
                <a:path w="1665515" h="263186">
                  <a:moveTo>
                    <a:pt x="0" y="0"/>
                  </a:moveTo>
                  <a:lnTo>
                    <a:pt x="1665515" y="0"/>
                  </a:lnTo>
                  <a:lnTo>
                    <a:pt x="1665515" y="263186"/>
                  </a:lnTo>
                  <a:lnTo>
                    <a:pt x="0" y="263186"/>
                  </a:lnTo>
                  <a:close/>
                </a:path>
              </a:pathLst>
            </a:custGeom>
            <a:solidFill>
              <a:srgbClr val="FBFBF9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-122667" y="-94631"/>
              <a:ext cx="1755633" cy="812800"/>
            </a:xfrm>
            <a:prstGeom prst="rect">
              <a:avLst/>
            </a:prstGeom>
          </p:spPr>
          <p:txBody>
            <a:bodyPr lIns="165100" tIns="165100" rIns="165100" bIns="165100" rtlCol="0" anchor="ctr"/>
            <a:lstStyle/>
            <a:p>
              <a:pPr algn="ctr">
                <a:lnSpc>
                  <a:spcPts val="2595"/>
                </a:lnSpc>
              </a:pPr>
              <a:r>
                <a:rPr lang="en-US" sz="2199" dirty="0">
                  <a:solidFill>
                    <a:srgbClr val="000000"/>
                  </a:solidFill>
                  <a:latin typeface="TT Chocolates Bold"/>
                </a:rPr>
                <a:t>Presented by </a:t>
              </a:r>
              <a:r>
                <a:rPr lang="en-US" sz="2199" dirty="0" err="1">
                  <a:solidFill>
                    <a:srgbClr val="000000"/>
                  </a:solidFill>
                  <a:latin typeface="TT Chocolates Bold"/>
                </a:rPr>
                <a:t>Prof.Dr</a:t>
              </a:r>
              <a:r>
                <a:rPr lang="en-US" sz="2199" dirty="0">
                  <a:solidFill>
                    <a:srgbClr val="000000"/>
                  </a:solidFill>
                  <a:latin typeface="TT Chocolates Bold"/>
                </a:rPr>
                <a:t>. </a:t>
              </a:r>
              <a:r>
                <a:rPr lang="en-US" sz="2199" dirty="0" err="1">
                  <a:solidFill>
                    <a:srgbClr val="000000"/>
                  </a:solidFill>
                  <a:latin typeface="TT Chocolates Bold"/>
                </a:rPr>
                <a:t>Saad</a:t>
              </a:r>
              <a:r>
                <a:rPr lang="en-US" sz="2199" dirty="0">
                  <a:solidFill>
                    <a:srgbClr val="000000"/>
                  </a:solidFill>
                  <a:latin typeface="TT Chocolates Bold"/>
                </a:rPr>
                <a:t> S. Mahdi Al-</a:t>
              </a:r>
              <a:r>
                <a:rPr lang="en-US" sz="2199" dirty="0" err="1">
                  <a:solidFill>
                    <a:srgbClr val="000000"/>
                  </a:solidFill>
                  <a:latin typeface="TT Chocolates Bold"/>
                </a:rPr>
                <a:t>Amara</a:t>
              </a:r>
              <a:r>
                <a:rPr lang="en-US" sz="2199" dirty="0" err="1">
                  <a:solidFill>
                    <a:srgbClr val="FFFFFF"/>
                  </a:solidFill>
                  <a:latin typeface="TT Chocolates Bold"/>
                </a:rPr>
                <a:t>di</a:t>
              </a:r>
              <a:r>
                <a:rPr lang="en-US" sz="2199" dirty="0">
                  <a:solidFill>
                    <a:srgbClr val="FFFFFF"/>
                  </a:solidFill>
                  <a:latin typeface="TT Chocolates Bold"/>
                </a:rPr>
                <a:t> Al-Amara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073494" y="693804"/>
            <a:ext cx="14058757" cy="8684301"/>
          </a:xfrm>
          <a:custGeom>
            <a:avLst/>
            <a:gdLst/>
            <a:ahLst/>
            <a:cxnLst/>
            <a:rect l="l" t="t" r="r" b="b"/>
            <a:pathLst>
              <a:path w="14058757" h="8684301">
                <a:moveTo>
                  <a:pt x="0" y="0"/>
                </a:moveTo>
                <a:lnTo>
                  <a:pt x="14058757" y="0"/>
                </a:lnTo>
                <a:lnTo>
                  <a:pt x="14058757" y="8684301"/>
                </a:lnTo>
                <a:lnTo>
                  <a:pt x="0" y="86843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23" b="-731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211552" y="1338750"/>
            <a:ext cx="11677191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-72">
                <a:solidFill>
                  <a:srgbClr val="FF3131"/>
                </a:solidFill>
                <a:latin typeface="Bugaki Bold"/>
              </a:rPr>
              <a:t>Classification depend on spectrum of activity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0308" y="2912120"/>
            <a:ext cx="17544925" cy="569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6" lvl="1" indent="-377823">
              <a:lnSpc>
                <a:spcPts val="4094"/>
              </a:lnSpc>
              <a:buFont typeface="Arial"/>
              <a:buChar char="•"/>
            </a:pPr>
            <a:r>
              <a:rPr lang="en-US" sz="3499" spc="-122">
                <a:solidFill>
                  <a:srgbClr val="000000"/>
                </a:solidFill>
                <a:latin typeface="Poppins Bold"/>
              </a:rPr>
              <a:t>Narrow spectrum : agent act only on a single or limited group of mocroorganism eg. Pencillin &amp; erythromycin  </a:t>
            </a:r>
          </a:p>
          <a:p>
            <a:pPr>
              <a:lnSpc>
                <a:spcPts val="4094"/>
              </a:lnSpc>
            </a:pPr>
            <a:endParaRPr lang="en-US" sz="3499" spc="-122">
              <a:solidFill>
                <a:srgbClr val="000000"/>
              </a:solidFill>
              <a:latin typeface="Poppins Bold"/>
            </a:endParaRPr>
          </a:p>
          <a:p>
            <a:pPr marL="755646" lvl="1" indent="-377823" algn="just">
              <a:lnSpc>
                <a:spcPts val="4094"/>
              </a:lnSpc>
              <a:buFont typeface="Arial"/>
              <a:buChar char="•"/>
            </a:pPr>
            <a:r>
              <a:rPr lang="en-US" sz="3499" spc="-122">
                <a:solidFill>
                  <a:srgbClr val="000000"/>
                </a:solidFill>
                <a:latin typeface="Poppins Bold"/>
              </a:rPr>
              <a:t>Extent -spectrum antibiotic : antibiotic that are effective against Gram positive bacteria and also against significant number of Gran negative bacteria eg. Ampicillin </a:t>
            </a:r>
          </a:p>
          <a:p>
            <a:pPr algn="just">
              <a:lnSpc>
                <a:spcPts val="4094"/>
              </a:lnSpc>
            </a:pPr>
            <a:endParaRPr lang="en-US" sz="3499" spc="-122">
              <a:solidFill>
                <a:srgbClr val="000000"/>
              </a:solidFill>
              <a:latin typeface="Poppins Bold"/>
            </a:endParaRPr>
          </a:p>
          <a:p>
            <a:pPr marL="755646" lvl="1" indent="-377823" algn="just">
              <a:lnSpc>
                <a:spcPts val="4094"/>
              </a:lnSpc>
              <a:buFont typeface="Arial"/>
              <a:buChar char="•"/>
            </a:pPr>
            <a:r>
              <a:rPr lang="en-US" sz="3499" spc="-122">
                <a:solidFill>
                  <a:srgbClr val="000000"/>
                </a:solidFill>
                <a:latin typeface="Poppins Semi-Bold"/>
              </a:rPr>
              <a:t>Broad-spectrum antibiotic: drug effect a wide variety of microbial species eg. Tetracycline and it cause Superinfection </a:t>
            </a:r>
          </a:p>
          <a:p>
            <a:pPr algn="just">
              <a:lnSpc>
                <a:spcPts val="4094"/>
              </a:lnSpc>
            </a:pPr>
            <a:endParaRPr lang="en-US" sz="3499" spc="-122">
              <a:solidFill>
                <a:srgbClr val="000000"/>
              </a:solidFill>
              <a:latin typeface="Poppins Semi-Bold"/>
            </a:endParaRPr>
          </a:p>
          <a:p>
            <a:pPr algn="just">
              <a:lnSpc>
                <a:spcPts val="4094"/>
              </a:lnSpc>
            </a:pPr>
            <a:endParaRPr lang="en-US" sz="3499" spc="-122">
              <a:solidFill>
                <a:srgbClr val="000000"/>
              </a:solidFill>
              <a:latin typeface="Poppins Semi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8781" y="308715"/>
            <a:ext cx="14394842" cy="9669570"/>
          </a:xfrm>
          <a:custGeom>
            <a:avLst/>
            <a:gdLst/>
            <a:ahLst/>
            <a:cxnLst/>
            <a:rect l="l" t="t" r="r" b="b"/>
            <a:pathLst>
              <a:path w="14394842" h="9669570">
                <a:moveTo>
                  <a:pt x="0" y="0"/>
                </a:moveTo>
                <a:lnTo>
                  <a:pt x="14394842" y="0"/>
                </a:lnTo>
                <a:lnTo>
                  <a:pt x="14394842" y="9669570"/>
                </a:lnTo>
                <a:lnTo>
                  <a:pt x="0" y="9669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830" b="-1611"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18783" y="1289111"/>
            <a:ext cx="14713468" cy="8731926"/>
          </a:xfrm>
          <a:custGeom>
            <a:avLst/>
            <a:gdLst/>
            <a:ahLst/>
            <a:cxnLst/>
            <a:rect l="l" t="t" r="r" b="b"/>
            <a:pathLst>
              <a:path w="14713468" h="8731926">
                <a:moveTo>
                  <a:pt x="0" y="0"/>
                </a:moveTo>
                <a:lnTo>
                  <a:pt x="14713468" y="0"/>
                </a:lnTo>
                <a:lnTo>
                  <a:pt x="14713468" y="8731926"/>
                </a:lnTo>
                <a:lnTo>
                  <a:pt x="0" y="87319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47" r="-7870"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448775"/>
            <a:ext cx="7404317" cy="7389449"/>
          </a:xfrm>
          <a:custGeom>
            <a:avLst/>
            <a:gdLst/>
            <a:ahLst/>
            <a:cxnLst/>
            <a:rect l="l" t="t" r="r" b="b"/>
            <a:pathLst>
              <a:path w="7404317" h="7389449">
                <a:moveTo>
                  <a:pt x="0" y="0"/>
                </a:moveTo>
                <a:lnTo>
                  <a:pt x="7404317" y="0"/>
                </a:lnTo>
                <a:lnTo>
                  <a:pt x="7404317" y="7389450"/>
                </a:lnTo>
                <a:lnTo>
                  <a:pt x="0" y="738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54274" y="1566915"/>
            <a:ext cx="7084726" cy="708472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607696" y="2020350"/>
            <a:ext cx="6177881" cy="6177856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841185" y="3194051"/>
            <a:ext cx="4784270" cy="180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300"/>
              </a:lnSpc>
              <a:spcBef>
                <a:spcPct val="0"/>
              </a:spcBef>
            </a:pPr>
            <a:r>
              <a:rPr lang="en-US" sz="9500" spc="-95">
                <a:solidFill>
                  <a:srgbClr val="004664"/>
                </a:solidFill>
                <a:latin typeface="Bugaki Bold"/>
              </a:rPr>
              <a:t>THAK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63894" y="3194051"/>
            <a:ext cx="4337833" cy="180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300"/>
              </a:lnSpc>
              <a:spcBef>
                <a:spcPct val="0"/>
              </a:spcBef>
            </a:pPr>
            <a:r>
              <a:rPr lang="en-US" sz="9500" spc="-95">
                <a:solidFill>
                  <a:srgbClr val="013B54"/>
                </a:solidFill>
                <a:latin typeface="Bugaki Bold"/>
              </a:rPr>
              <a:t>YOU!</a:t>
            </a:r>
          </a:p>
        </p:txBody>
      </p:sp>
      <p:sp>
        <p:nvSpPr>
          <p:cNvPr id="18" name="AutoShape 18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9" name="AutoShape 19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2698391" y="1451229"/>
            <a:ext cx="5339619" cy="5339598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r="-25136"/>
              </a:stretch>
            </a:blipFill>
          </p:spPr>
        </p:sp>
      </p:grpSp>
      <p:sp>
        <p:nvSpPr>
          <p:cNvPr id="6" name="AutoShape 6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4" name="Freeform 14"/>
          <p:cNvSpPr/>
          <p:nvPr/>
        </p:nvSpPr>
        <p:spPr>
          <a:xfrm>
            <a:off x="12168378" y="1028700"/>
            <a:ext cx="6399643" cy="5531989"/>
          </a:xfrm>
          <a:custGeom>
            <a:avLst/>
            <a:gdLst/>
            <a:ahLst/>
            <a:cxnLst/>
            <a:rect l="l" t="t" r="r" b="b"/>
            <a:pathLst>
              <a:path w="6399643" h="5531989">
                <a:moveTo>
                  <a:pt x="0" y="0"/>
                </a:moveTo>
                <a:lnTo>
                  <a:pt x="6399644" y="0"/>
                </a:lnTo>
                <a:lnTo>
                  <a:pt x="6399644" y="5531989"/>
                </a:lnTo>
                <a:lnTo>
                  <a:pt x="0" y="5531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545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39090" y="1986681"/>
            <a:ext cx="6489077" cy="84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  <a:spcBef>
                <a:spcPct val="0"/>
              </a:spcBef>
            </a:pPr>
            <a:r>
              <a:rPr lang="en-US" sz="4400" spc="-88">
                <a:solidFill>
                  <a:srgbClr val="013B54"/>
                </a:solidFill>
                <a:latin typeface="Bugaki Bold"/>
              </a:rPr>
              <a:t>Antibiotic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7811" y="3284620"/>
            <a:ext cx="11847947" cy="598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4539" lvl="1" indent="-332269">
              <a:lnSpc>
                <a:spcPts val="3601"/>
              </a:lnSpc>
              <a:buFont typeface="Arial"/>
              <a:buChar char="•"/>
            </a:pPr>
            <a:r>
              <a:rPr lang="en-US" sz="3077" spc="-107">
                <a:solidFill>
                  <a:srgbClr val="EF4C9D"/>
                </a:solidFill>
                <a:latin typeface="Poppins Semi-Bold"/>
              </a:rPr>
              <a:t>Antibiotic</a:t>
            </a:r>
            <a:r>
              <a:rPr lang="en-US" sz="3077" spc="-107">
                <a:solidFill>
                  <a:srgbClr val="000000"/>
                </a:solidFill>
                <a:latin typeface="Poppins Semi-Bold"/>
              </a:rPr>
              <a:t>, Antibiotics are chemical substances produced by various microorganisms(</a:t>
            </a:r>
            <a:r>
              <a:rPr lang="en-US" sz="3077" spc="-107">
                <a:solidFill>
                  <a:srgbClr val="FF3131"/>
                </a:solidFill>
                <a:latin typeface="Poppins Semi-Bold"/>
              </a:rPr>
              <a:t>bacteria</a:t>
            </a:r>
            <a:r>
              <a:rPr lang="en-US" sz="3077" spc="-107">
                <a:solidFill>
                  <a:srgbClr val="000000"/>
                </a:solidFill>
                <a:latin typeface="Poppins Semi-Bold"/>
              </a:rPr>
              <a:t>, </a:t>
            </a:r>
            <a:r>
              <a:rPr lang="en-US" sz="3077" spc="-107">
                <a:solidFill>
                  <a:srgbClr val="FF3131"/>
                </a:solidFill>
                <a:latin typeface="Poppins Semi-Bold"/>
              </a:rPr>
              <a:t>fungi</a:t>
            </a:r>
            <a:r>
              <a:rPr lang="en-US" sz="3077" spc="-107">
                <a:solidFill>
                  <a:srgbClr val="000000"/>
                </a:solidFill>
                <a:latin typeface="Poppins Semi-Bold"/>
              </a:rPr>
              <a:t>, </a:t>
            </a:r>
            <a:r>
              <a:rPr lang="en-US" sz="3077" spc="-107">
                <a:solidFill>
                  <a:srgbClr val="FF3131"/>
                </a:solidFill>
                <a:latin typeface="Poppins Semi-Bold"/>
              </a:rPr>
              <a:t>actinomycetes</a:t>
            </a:r>
            <a:r>
              <a:rPr lang="en-US" sz="3077" spc="-107">
                <a:solidFill>
                  <a:srgbClr val="000000"/>
                </a:solidFill>
                <a:latin typeface="Poppins Semi-Bold"/>
              </a:rPr>
              <a:t>) that have the capacity to inhibit the growth or destroy other microorganisms.</a:t>
            </a:r>
          </a:p>
          <a:p>
            <a:pPr>
              <a:lnSpc>
                <a:spcPts val="3601"/>
              </a:lnSpc>
            </a:pPr>
            <a:endParaRPr lang="en-US" sz="3077" spc="-107">
              <a:solidFill>
                <a:srgbClr val="000000"/>
              </a:solidFill>
              <a:latin typeface="Poppins Semi-Bold"/>
            </a:endParaRPr>
          </a:p>
          <a:p>
            <a:pPr marL="664539" lvl="1" indent="-332269">
              <a:lnSpc>
                <a:spcPts val="3601"/>
              </a:lnSpc>
              <a:buFont typeface="Arial"/>
              <a:buChar char="•"/>
            </a:pPr>
            <a:r>
              <a:rPr lang="en-US" sz="3077" spc="-107">
                <a:solidFill>
                  <a:srgbClr val="EF4C9D"/>
                </a:solidFill>
                <a:latin typeface="Poppins Semi-Bold"/>
              </a:rPr>
              <a:t>Antibiotics</a:t>
            </a:r>
            <a:r>
              <a:rPr lang="en-US" sz="3077" spc="-107">
                <a:solidFill>
                  <a:srgbClr val="000000"/>
                </a:solidFill>
                <a:latin typeface="Poppins Semi-Bold"/>
              </a:rPr>
              <a:t> commonly are produced by soil microorganisms and probably represent a means by which organisms in a complex environment, such as soil, control the growth of competing microorganisms. </a:t>
            </a:r>
          </a:p>
          <a:p>
            <a:pPr>
              <a:lnSpc>
                <a:spcPts val="3601"/>
              </a:lnSpc>
            </a:pPr>
            <a:endParaRPr lang="en-US" sz="3077" spc="-107">
              <a:solidFill>
                <a:srgbClr val="000000"/>
              </a:solidFill>
              <a:latin typeface="Poppins Semi-Bold"/>
            </a:endParaRPr>
          </a:p>
          <a:p>
            <a:pPr marL="664539" lvl="1" indent="-332269">
              <a:lnSpc>
                <a:spcPts val="3601"/>
              </a:lnSpc>
              <a:buFont typeface="Arial"/>
              <a:buChar char="•"/>
            </a:pPr>
            <a:r>
              <a:rPr lang="en-US" sz="3077" spc="-107">
                <a:solidFill>
                  <a:srgbClr val="EF4C9D"/>
                </a:solidFill>
                <a:latin typeface="Poppins Semi-Bold"/>
              </a:rPr>
              <a:t>Microorganisms</a:t>
            </a:r>
            <a:r>
              <a:rPr lang="en-US" sz="3077" spc="-107">
                <a:solidFill>
                  <a:srgbClr val="000000"/>
                </a:solidFill>
                <a:latin typeface="Poppins Semi-Bold"/>
              </a:rPr>
              <a:t> that produce antibiotics useful in preventing or treating disease include the bacteria and the fungi.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211552" y="3049332"/>
            <a:ext cx="1254722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8702" y="3019856"/>
            <a:ext cx="1254722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1646638" y="1818416"/>
            <a:ext cx="6399643" cy="6386793"/>
          </a:xfrm>
          <a:custGeom>
            <a:avLst/>
            <a:gdLst/>
            <a:ahLst/>
            <a:cxnLst/>
            <a:rect l="l" t="t" r="r" b="b"/>
            <a:pathLst>
              <a:path w="6399643" h="6386793">
                <a:moveTo>
                  <a:pt x="0" y="0"/>
                </a:moveTo>
                <a:lnTo>
                  <a:pt x="6399643" y="0"/>
                </a:lnTo>
                <a:lnTo>
                  <a:pt x="6399643" y="6386792"/>
                </a:lnTo>
                <a:lnTo>
                  <a:pt x="0" y="638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919681" y="2169411"/>
            <a:ext cx="5339619" cy="5339598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6249" r="-16249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AutoShape 13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902798"/>
            <a:ext cx="648907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-72">
                <a:solidFill>
                  <a:srgbClr val="EF4C9D"/>
                </a:solidFill>
                <a:latin typeface="Bugaki Bold"/>
              </a:rPr>
              <a:t>Paul Ehrlich 1910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4888" y="3724449"/>
            <a:ext cx="10237905" cy="612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5" lvl="1" indent="-388618">
              <a:lnSpc>
                <a:spcPts val="4211"/>
              </a:lnSpc>
              <a:buFont typeface="Arial"/>
              <a:buChar char="•"/>
            </a:pPr>
            <a:r>
              <a:rPr lang="en-US" sz="3599" spc="-125">
                <a:solidFill>
                  <a:srgbClr val="000000"/>
                </a:solidFill>
                <a:latin typeface="Poppins Semi-Bold"/>
              </a:rPr>
              <a:t>started science of chemotherapy</a:t>
            </a:r>
          </a:p>
          <a:p>
            <a:pPr>
              <a:lnSpc>
                <a:spcPts val="4211"/>
              </a:lnSpc>
            </a:pPr>
            <a:endParaRPr lang="en-US" sz="3599" spc="-125">
              <a:solidFill>
                <a:srgbClr val="000000"/>
              </a:solidFill>
              <a:latin typeface="Poppins Semi-Bold"/>
            </a:endParaRPr>
          </a:p>
          <a:p>
            <a:pPr marL="777235" lvl="1" indent="-388618" algn="just">
              <a:lnSpc>
                <a:spcPts val="4211"/>
              </a:lnSpc>
              <a:buFont typeface="Arial"/>
              <a:buChar char="•"/>
            </a:pPr>
            <a:r>
              <a:rPr lang="en-US" sz="3599" spc="-125">
                <a:solidFill>
                  <a:srgbClr val="000000"/>
                </a:solidFill>
                <a:latin typeface="Poppins Semi-Bold"/>
              </a:rPr>
              <a:t>systematic chemical modifications</a:t>
            </a:r>
          </a:p>
          <a:p>
            <a:pPr algn="just">
              <a:lnSpc>
                <a:spcPts val="4211"/>
              </a:lnSpc>
            </a:pPr>
            <a:endParaRPr lang="en-US" sz="3599" spc="-125">
              <a:solidFill>
                <a:srgbClr val="000000"/>
              </a:solidFill>
              <a:latin typeface="Poppins Semi-Bold"/>
            </a:endParaRPr>
          </a:p>
          <a:p>
            <a:pPr marL="777235" lvl="1" indent="-388618" algn="just">
              <a:lnSpc>
                <a:spcPts val="4211"/>
              </a:lnSpc>
              <a:buFont typeface="Arial"/>
              <a:buChar char="•"/>
            </a:pPr>
            <a:r>
              <a:rPr lang="en-US" sz="3599" spc="-125">
                <a:solidFill>
                  <a:srgbClr val="000000"/>
                </a:solidFill>
                <a:latin typeface="Poppins Semi-Bold"/>
              </a:rPr>
              <a:t>selective toxicity</a:t>
            </a:r>
          </a:p>
          <a:p>
            <a:pPr algn="just">
              <a:lnSpc>
                <a:spcPts val="4211"/>
              </a:lnSpc>
            </a:pPr>
            <a:endParaRPr lang="en-US" sz="3599" spc="-125">
              <a:solidFill>
                <a:srgbClr val="000000"/>
              </a:solidFill>
              <a:latin typeface="Poppins Semi-Bold"/>
            </a:endParaRPr>
          </a:p>
          <a:p>
            <a:pPr marL="777235" lvl="1" indent="-388618" algn="just">
              <a:lnSpc>
                <a:spcPts val="4211"/>
              </a:lnSpc>
              <a:buFont typeface="Arial"/>
              <a:buChar char="•"/>
            </a:pPr>
            <a:r>
              <a:rPr lang="en-US" sz="3599" spc="-125">
                <a:solidFill>
                  <a:srgbClr val="000000"/>
                </a:solidFill>
                <a:latin typeface="Poppins Semi-Bold"/>
              </a:rPr>
              <a:t>developed the Chemotherapeutic Index</a:t>
            </a:r>
          </a:p>
          <a:p>
            <a:pPr algn="just">
              <a:lnSpc>
                <a:spcPts val="4211"/>
              </a:lnSpc>
            </a:pPr>
            <a:endParaRPr lang="en-US" sz="3599" spc="-125">
              <a:solidFill>
                <a:srgbClr val="000000"/>
              </a:solidFill>
              <a:latin typeface="Poppins Semi-Bold"/>
            </a:endParaRPr>
          </a:p>
          <a:p>
            <a:pPr algn="just">
              <a:lnSpc>
                <a:spcPts val="3392"/>
              </a:lnSpc>
            </a:pPr>
            <a:r>
              <a:rPr lang="en-US" sz="2899" spc="-101">
                <a:solidFill>
                  <a:srgbClr val="000000"/>
                </a:solidFill>
                <a:latin typeface="Poppins Semi-Bold"/>
              </a:rPr>
              <a:t>                                                                            Toxic Concentration</a:t>
            </a:r>
          </a:p>
          <a:p>
            <a:pPr marL="626109" lvl="1" indent="-313054" algn="just">
              <a:lnSpc>
                <a:spcPts val="3392"/>
              </a:lnSpc>
              <a:buFont typeface="Arial"/>
              <a:buChar char="•"/>
            </a:pPr>
            <a:r>
              <a:rPr lang="en-US" sz="2899" spc="-101">
                <a:solidFill>
                  <a:srgbClr val="000000"/>
                </a:solidFill>
                <a:latin typeface="Poppins Semi-Bold"/>
              </a:rPr>
              <a:t>Chemotherapeutic Index = </a:t>
            </a:r>
          </a:p>
          <a:p>
            <a:pPr algn="just">
              <a:lnSpc>
                <a:spcPts val="3392"/>
              </a:lnSpc>
            </a:pPr>
            <a:r>
              <a:rPr lang="en-US" sz="2899" spc="-101">
                <a:solidFill>
                  <a:srgbClr val="000000"/>
                </a:solidFill>
                <a:latin typeface="Poppins Semi-Bold"/>
              </a:rPr>
              <a:t>                                                                         Effective Concentration</a:t>
            </a:r>
          </a:p>
          <a:p>
            <a:pPr algn="just">
              <a:lnSpc>
                <a:spcPts val="4211"/>
              </a:lnSpc>
            </a:pPr>
            <a:endParaRPr lang="en-US" sz="2899" spc="-101">
              <a:solidFill>
                <a:srgbClr val="000000"/>
              </a:solidFill>
              <a:latin typeface="Poppins Semi-Bold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374344" y="8659344"/>
            <a:ext cx="346606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176650" y="2194633"/>
            <a:ext cx="5339619" cy="533959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22674" b="-22674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1794018" y="1671036"/>
            <a:ext cx="6399643" cy="6386793"/>
          </a:xfrm>
          <a:custGeom>
            <a:avLst/>
            <a:gdLst/>
            <a:ahLst/>
            <a:cxnLst/>
            <a:rect l="l" t="t" r="r" b="b"/>
            <a:pathLst>
              <a:path w="6399643" h="6386793">
                <a:moveTo>
                  <a:pt x="0" y="0"/>
                </a:moveTo>
                <a:lnTo>
                  <a:pt x="6399643" y="0"/>
                </a:lnTo>
                <a:lnTo>
                  <a:pt x="6399643" y="6386793"/>
                </a:lnTo>
                <a:lnTo>
                  <a:pt x="0" y="63867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3" name="Freeform 13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902798"/>
            <a:ext cx="648907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-72">
                <a:solidFill>
                  <a:srgbClr val="FF3131"/>
                </a:solidFill>
                <a:latin typeface="Bugaki Bold"/>
              </a:rPr>
              <a:t>Alexander Fleming   1928</a:t>
            </a:r>
          </a:p>
        </p:txBody>
      </p:sp>
      <p:sp>
        <p:nvSpPr>
          <p:cNvPr id="16" name="AutoShape 16"/>
          <p:cNvSpPr/>
          <p:nvPr/>
        </p:nvSpPr>
        <p:spPr>
          <a:xfrm>
            <a:off x="1428702" y="3019856"/>
            <a:ext cx="1254722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770818" y="3129318"/>
            <a:ext cx="10851749" cy="6480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6" lvl="1" indent="-367028">
              <a:lnSpc>
                <a:spcPts val="3977"/>
              </a:lnSpc>
              <a:buFont typeface="Arial"/>
              <a:buChar char="•"/>
            </a:pPr>
            <a:r>
              <a:rPr lang="en-US" sz="3399" spc="-118">
                <a:solidFill>
                  <a:srgbClr val="000000"/>
                </a:solidFill>
                <a:latin typeface="Poppins Semi-Bold"/>
              </a:rPr>
              <a:t>observed the killing of staphylococci by a fungus</a:t>
            </a:r>
          </a:p>
          <a:p>
            <a:pPr>
              <a:lnSpc>
                <a:spcPts val="3977"/>
              </a:lnSpc>
            </a:pPr>
            <a:r>
              <a:rPr lang="en-US" sz="3399" spc="-118">
                <a:solidFill>
                  <a:srgbClr val="000000"/>
                </a:solidFill>
                <a:latin typeface="Poppins"/>
              </a:rPr>
              <a:t>      </a:t>
            </a:r>
            <a:r>
              <a:rPr lang="en-US" sz="3399" spc="-118">
                <a:solidFill>
                  <a:srgbClr val="000000"/>
                </a:solidFill>
                <a:latin typeface="Poppins Semi-Bold"/>
              </a:rPr>
              <a:t>(</a:t>
            </a:r>
            <a:r>
              <a:rPr lang="en-US" sz="3399" spc="-118">
                <a:solidFill>
                  <a:srgbClr val="000000"/>
                </a:solidFill>
                <a:latin typeface="Poppins Semi-Bold Italics"/>
              </a:rPr>
              <a:t>Penicillium notatum</a:t>
            </a:r>
            <a:r>
              <a:rPr lang="en-US" sz="3399" spc="-118">
                <a:solidFill>
                  <a:srgbClr val="000000"/>
                </a:solidFill>
                <a:latin typeface="Poppins Semi-Bold"/>
              </a:rPr>
              <a:t>)</a:t>
            </a:r>
          </a:p>
          <a:p>
            <a:pPr>
              <a:lnSpc>
                <a:spcPts val="3977"/>
              </a:lnSpc>
            </a:pPr>
            <a:endParaRPr lang="en-US" sz="3399" spc="-118">
              <a:solidFill>
                <a:srgbClr val="000000"/>
              </a:solidFill>
              <a:latin typeface="Poppins Semi-Bold"/>
            </a:endParaRPr>
          </a:p>
          <a:p>
            <a:pPr marL="734056" lvl="1" indent="-367028" algn="just">
              <a:lnSpc>
                <a:spcPts val="3977"/>
              </a:lnSpc>
              <a:buFont typeface="Arial"/>
              <a:buChar char="•"/>
            </a:pPr>
            <a:r>
              <a:rPr lang="en-US" sz="3399" spc="-118">
                <a:solidFill>
                  <a:srgbClr val="000000"/>
                </a:solidFill>
                <a:latin typeface="Poppins Semi-Bold"/>
              </a:rPr>
              <a:t>Florey &amp; Chain purified it by freezedrying (1940) - Nobel prize 1945</a:t>
            </a:r>
          </a:p>
          <a:p>
            <a:pPr algn="just">
              <a:lnSpc>
                <a:spcPts val="3977"/>
              </a:lnSpc>
            </a:pPr>
            <a:endParaRPr lang="en-US" sz="3399" spc="-118">
              <a:solidFill>
                <a:srgbClr val="000000"/>
              </a:solidFill>
              <a:latin typeface="Poppins Semi-Bold"/>
            </a:endParaRPr>
          </a:p>
          <a:p>
            <a:pPr marL="734056" lvl="1" indent="-367028" algn="just">
              <a:lnSpc>
                <a:spcPts val="3977"/>
              </a:lnSpc>
              <a:buFont typeface="Arial"/>
              <a:buChar char="•"/>
            </a:pPr>
            <a:r>
              <a:rPr lang="en-US" sz="3399" spc="-118">
                <a:solidFill>
                  <a:srgbClr val="000000"/>
                </a:solidFill>
                <a:latin typeface="Poppins Semi-Bold"/>
              </a:rPr>
              <a:t>selective toxicity</a:t>
            </a:r>
          </a:p>
          <a:p>
            <a:pPr algn="just">
              <a:lnSpc>
                <a:spcPts val="3977"/>
              </a:lnSpc>
            </a:pPr>
            <a:endParaRPr lang="en-US" sz="3399" spc="-118">
              <a:solidFill>
                <a:srgbClr val="000000"/>
              </a:solidFill>
              <a:latin typeface="Poppins Semi-Bold"/>
            </a:endParaRPr>
          </a:p>
          <a:p>
            <a:pPr marL="734056" lvl="1" indent="-367028" algn="just">
              <a:lnSpc>
                <a:spcPts val="3977"/>
              </a:lnSpc>
              <a:buFont typeface="Arial"/>
              <a:buChar char="•"/>
            </a:pPr>
            <a:r>
              <a:rPr lang="en-US" sz="3399" spc="-118">
                <a:solidFill>
                  <a:srgbClr val="000000"/>
                </a:solidFill>
                <a:latin typeface="Poppins Semi-Bold"/>
              </a:rPr>
              <a:t>first used in a patient: 1942</a:t>
            </a:r>
          </a:p>
          <a:p>
            <a:pPr algn="just">
              <a:lnSpc>
                <a:spcPts val="3860"/>
              </a:lnSpc>
            </a:pPr>
            <a:endParaRPr lang="en-US" sz="3399" spc="-118">
              <a:solidFill>
                <a:srgbClr val="000000"/>
              </a:solidFill>
              <a:latin typeface="Poppins Semi-Bold"/>
            </a:endParaRPr>
          </a:p>
          <a:p>
            <a:pPr algn="just">
              <a:lnSpc>
                <a:spcPts val="3158"/>
              </a:lnSpc>
            </a:pPr>
            <a:r>
              <a:rPr lang="en-US" sz="2700" spc="-94">
                <a:solidFill>
                  <a:srgbClr val="000000"/>
                </a:solidFill>
                <a:latin typeface="Poppins Semi-Bold"/>
              </a:rPr>
              <a:t>                                                                            </a:t>
            </a:r>
          </a:p>
          <a:p>
            <a:pPr marL="734056" lvl="1" indent="-367028" algn="just">
              <a:lnSpc>
                <a:spcPts val="3977"/>
              </a:lnSpc>
              <a:buFont typeface="Arial"/>
              <a:buChar char="•"/>
            </a:pPr>
            <a:r>
              <a:rPr lang="en-US" sz="3399" spc="-118">
                <a:solidFill>
                  <a:srgbClr val="000000"/>
                </a:solidFill>
                <a:latin typeface="Poppins Semi-Bold"/>
              </a:rPr>
              <a:t>World War II: penicillin saved 12-15% of lives</a:t>
            </a:r>
          </a:p>
          <a:p>
            <a:pPr algn="just">
              <a:lnSpc>
                <a:spcPts val="3977"/>
              </a:lnSpc>
            </a:pPr>
            <a:endParaRPr lang="en-US" sz="3399" spc="-118">
              <a:solidFill>
                <a:srgbClr val="000000"/>
              </a:solidFill>
              <a:latin typeface="Poppins Semi-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589869" y="1818416"/>
            <a:ext cx="6399643" cy="6386793"/>
          </a:xfrm>
          <a:custGeom>
            <a:avLst/>
            <a:gdLst/>
            <a:ahLst/>
            <a:cxnLst/>
            <a:rect l="l" t="t" r="r" b="b"/>
            <a:pathLst>
              <a:path w="6399643" h="6386793">
                <a:moveTo>
                  <a:pt x="0" y="0"/>
                </a:moveTo>
                <a:lnTo>
                  <a:pt x="6399643" y="0"/>
                </a:lnTo>
                <a:lnTo>
                  <a:pt x="6399643" y="6386792"/>
                </a:lnTo>
                <a:lnTo>
                  <a:pt x="0" y="63867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2948381" y="2169411"/>
            <a:ext cx="5339619" cy="533959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9523" r="-19523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380229" y="2638579"/>
            <a:ext cx="10379906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-72">
                <a:solidFill>
                  <a:srgbClr val="EF4C9D"/>
                </a:solidFill>
                <a:latin typeface="Bugaki Bold"/>
              </a:rPr>
              <a:t>Selman Waksman - Streptomycin (1943)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0229" y="3987415"/>
            <a:ext cx="11529697" cy="518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4" lvl="1" indent="-421002">
              <a:lnSpc>
                <a:spcPts val="4562"/>
              </a:lnSpc>
              <a:buFont typeface="Arial"/>
              <a:buChar char="•"/>
            </a:pPr>
            <a:r>
              <a:rPr lang="en-US" sz="3899" spc="-136">
                <a:solidFill>
                  <a:srgbClr val="000000"/>
                </a:solidFill>
                <a:latin typeface="Poppins Semi-Bold"/>
              </a:rPr>
              <a:t>first antibiotic active against </a:t>
            </a:r>
            <a:r>
              <a:rPr lang="en-US" sz="3899" spc="-136">
                <a:solidFill>
                  <a:srgbClr val="000000"/>
                </a:solidFill>
                <a:latin typeface="Poppins Semi-Bold Italics"/>
              </a:rPr>
              <a:t>Mycobacterium tuberculosis</a:t>
            </a:r>
          </a:p>
          <a:p>
            <a:pPr>
              <a:lnSpc>
                <a:spcPts val="4562"/>
              </a:lnSpc>
            </a:pPr>
            <a:endParaRPr lang="en-US" sz="3899" spc="-136">
              <a:solidFill>
                <a:srgbClr val="000000"/>
              </a:solidFill>
              <a:latin typeface="Poppins Semi-Bold Italics"/>
            </a:endParaRPr>
          </a:p>
          <a:p>
            <a:pPr marL="842004" lvl="1" indent="-421002" algn="just">
              <a:lnSpc>
                <a:spcPts val="4562"/>
              </a:lnSpc>
              <a:buFont typeface="Arial"/>
              <a:buChar char="•"/>
            </a:pPr>
            <a:r>
              <a:rPr lang="en-US" sz="3899" spc="-136">
                <a:solidFill>
                  <a:srgbClr val="000000"/>
                </a:solidFill>
                <a:latin typeface="Poppins Semi-Bold"/>
              </a:rPr>
              <a:t>extracted from Streptomyces- Nobel prize 1952</a:t>
            </a:r>
          </a:p>
          <a:p>
            <a:pPr algn="just">
              <a:lnSpc>
                <a:spcPts val="4562"/>
              </a:lnSpc>
            </a:pPr>
            <a:endParaRPr lang="en-US" sz="3899" spc="-136">
              <a:solidFill>
                <a:srgbClr val="000000"/>
              </a:solidFill>
              <a:latin typeface="Poppins Semi-Bold"/>
            </a:endParaRPr>
          </a:p>
          <a:p>
            <a:pPr marL="842004" lvl="1" indent="-421002" algn="just">
              <a:lnSpc>
                <a:spcPts val="4562"/>
              </a:lnSpc>
              <a:buFont typeface="Arial"/>
              <a:buChar char="•"/>
            </a:pPr>
            <a:r>
              <a:rPr lang="en-US" sz="3899" spc="-136">
                <a:solidFill>
                  <a:srgbClr val="000000"/>
                </a:solidFill>
                <a:latin typeface="Poppins Semi-Bold"/>
              </a:rPr>
              <a:t>20 other antibiotics, neomycin, actinomycin</a:t>
            </a:r>
          </a:p>
          <a:p>
            <a:pPr algn="just">
              <a:lnSpc>
                <a:spcPts val="4562"/>
              </a:lnSpc>
            </a:pPr>
            <a:endParaRPr lang="en-US" sz="3899" spc="-136">
              <a:solidFill>
                <a:srgbClr val="000000"/>
              </a:solidFill>
              <a:latin typeface="Poppins Semi-Bold"/>
            </a:endParaRPr>
          </a:p>
          <a:p>
            <a:pPr algn="just">
              <a:lnSpc>
                <a:spcPts val="4562"/>
              </a:lnSpc>
            </a:pPr>
            <a:endParaRPr lang="en-US" sz="3899" spc="-136">
              <a:solidFill>
                <a:srgbClr val="000000"/>
              </a:solidFill>
              <a:latin typeface="Poppins Semi-Bold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1211552" y="3668328"/>
            <a:ext cx="1254722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00225" y="1612117"/>
            <a:ext cx="4941931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-72">
                <a:solidFill>
                  <a:srgbClr val="FF3131"/>
                </a:solidFill>
                <a:latin typeface="Bugaki Bold"/>
              </a:rPr>
              <a:t>Classification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42355" y="3377513"/>
            <a:ext cx="17096687" cy="552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8" lvl="1" indent="-334644">
              <a:lnSpc>
                <a:spcPts val="3626"/>
              </a:lnSpc>
              <a:buFont typeface="Arial"/>
              <a:buChar char="•"/>
            </a:pPr>
            <a:r>
              <a:rPr lang="en-US" sz="3099" spc="-108">
                <a:solidFill>
                  <a:srgbClr val="000000"/>
                </a:solidFill>
                <a:latin typeface="Poppins Semi-Bold"/>
              </a:rPr>
              <a:t>There are several ways of classifying antibiotics but the most common classification schemes are based on their molecular structures, mode of action and spectrum of activity </a:t>
            </a:r>
          </a:p>
          <a:p>
            <a:pPr>
              <a:lnSpc>
                <a:spcPts val="3626"/>
              </a:lnSpc>
            </a:pPr>
            <a:endParaRPr lang="en-US" sz="3099" spc="-108">
              <a:solidFill>
                <a:srgbClr val="000000"/>
              </a:solidFill>
              <a:latin typeface="Poppins Semi-Bold"/>
            </a:endParaRPr>
          </a:p>
          <a:p>
            <a:pPr marL="669288" lvl="1" indent="-334644">
              <a:lnSpc>
                <a:spcPts val="3626"/>
              </a:lnSpc>
              <a:buFont typeface="Arial"/>
              <a:buChar char="•"/>
            </a:pPr>
            <a:r>
              <a:rPr lang="en-US" sz="3099" spc="-108">
                <a:solidFill>
                  <a:srgbClr val="000000"/>
                </a:solidFill>
                <a:latin typeface="Poppins Semi-Bold"/>
              </a:rPr>
              <a:t>Others include route of administration (injectable, oral and topical).</a:t>
            </a:r>
          </a:p>
          <a:p>
            <a:pPr>
              <a:lnSpc>
                <a:spcPts val="3626"/>
              </a:lnSpc>
            </a:pPr>
            <a:endParaRPr lang="en-US" sz="3099" spc="-108">
              <a:solidFill>
                <a:srgbClr val="000000"/>
              </a:solidFill>
              <a:latin typeface="Poppins Semi-Bold"/>
            </a:endParaRPr>
          </a:p>
          <a:p>
            <a:pPr marL="669288" lvl="1" indent="-334644">
              <a:lnSpc>
                <a:spcPts val="3626"/>
              </a:lnSpc>
              <a:buFont typeface="Arial"/>
              <a:buChar char="•"/>
            </a:pPr>
            <a:r>
              <a:rPr lang="en-US" sz="3099" spc="-108">
                <a:solidFill>
                  <a:srgbClr val="000000"/>
                </a:solidFill>
                <a:latin typeface="Poppins Semi-Bold"/>
              </a:rPr>
              <a:t>Antibiotics within the same structural class will generally show similar pattern of effectiveness, toxicity and allergicpotential side effects.</a:t>
            </a:r>
          </a:p>
          <a:p>
            <a:pPr>
              <a:lnSpc>
                <a:spcPts val="3626"/>
              </a:lnSpc>
            </a:pPr>
            <a:endParaRPr lang="en-US" sz="3099" spc="-108">
              <a:solidFill>
                <a:srgbClr val="000000"/>
              </a:solidFill>
              <a:latin typeface="Poppins Semi-Bold"/>
            </a:endParaRPr>
          </a:p>
          <a:p>
            <a:pPr marL="669288" lvl="1" indent="-334644">
              <a:lnSpc>
                <a:spcPts val="3626"/>
              </a:lnSpc>
              <a:buFont typeface="Arial"/>
              <a:buChar char="•"/>
            </a:pPr>
            <a:r>
              <a:rPr lang="en-US" sz="3099" spc="-108">
                <a:solidFill>
                  <a:srgbClr val="000000"/>
                </a:solidFill>
                <a:latin typeface="Poppins Semi-Bold"/>
              </a:rPr>
              <a:t>Some common classes of antibiotics based on chemical or molecular structures include Beta-lactams,Macrolides, Tetracyclines, Quinolones, Aminoglycosides, Sulphonamides, Glycopeptides and Oxazolidinones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800225" y="2725096"/>
            <a:ext cx="1254722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29213" y="1916750"/>
            <a:ext cx="14713635" cy="7687340"/>
          </a:xfrm>
          <a:custGeom>
            <a:avLst/>
            <a:gdLst/>
            <a:ahLst/>
            <a:cxnLst/>
            <a:rect l="l" t="t" r="r" b="b"/>
            <a:pathLst>
              <a:path w="14713635" h="7687340">
                <a:moveTo>
                  <a:pt x="0" y="0"/>
                </a:moveTo>
                <a:lnTo>
                  <a:pt x="14713635" y="0"/>
                </a:lnTo>
                <a:lnTo>
                  <a:pt x="14713635" y="7687339"/>
                </a:lnTo>
                <a:lnTo>
                  <a:pt x="0" y="76873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015" r="-882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4403" y="241881"/>
            <a:ext cx="16476218" cy="9843404"/>
          </a:xfrm>
          <a:custGeom>
            <a:avLst/>
            <a:gdLst/>
            <a:ahLst/>
            <a:cxnLst/>
            <a:rect l="l" t="t" r="r" b="b"/>
            <a:pathLst>
              <a:path w="16476218" h="9843404">
                <a:moveTo>
                  <a:pt x="0" y="0"/>
                </a:moveTo>
                <a:lnTo>
                  <a:pt x="16476217" y="0"/>
                </a:lnTo>
                <a:lnTo>
                  <a:pt x="16476217" y="9843404"/>
                </a:lnTo>
                <a:lnTo>
                  <a:pt x="0" y="98434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351" b="-8943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25021" y="646179"/>
            <a:ext cx="2362979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0" y="9723971"/>
            <a:ext cx="9144000" cy="0"/>
          </a:xfrm>
          <a:prstGeom prst="line">
            <a:avLst/>
          </a:prstGeom>
          <a:ln w="47625" cap="flat">
            <a:solidFill>
              <a:srgbClr val="004664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4" name="Freeform 4"/>
          <p:cNvSpPr/>
          <p:nvPr/>
        </p:nvSpPr>
        <p:spPr>
          <a:xfrm>
            <a:off x="994403" y="854812"/>
            <a:ext cx="434299" cy="434299"/>
          </a:xfrm>
          <a:custGeom>
            <a:avLst/>
            <a:gdLst/>
            <a:ahLst/>
            <a:cxnLst/>
            <a:rect l="l" t="t" r="r" b="b"/>
            <a:pathLst>
              <a:path w="434299" h="434299">
                <a:moveTo>
                  <a:pt x="0" y="0"/>
                </a:moveTo>
                <a:lnTo>
                  <a:pt x="434299" y="0"/>
                </a:lnTo>
                <a:lnTo>
                  <a:pt x="434299" y="434299"/>
                </a:lnTo>
                <a:lnTo>
                  <a:pt x="0" y="4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0308" y="241881"/>
            <a:ext cx="704095" cy="704095"/>
          </a:xfrm>
          <a:custGeom>
            <a:avLst/>
            <a:gdLst/>
            <a:ahLst/>
            <a:cxnLst/>
            <a:rect l="l" t="t" r="r" b="b"/>
            <a:pathLst>
              <a:path w="704095" h="704095">
                <a:moveTo>
                  <a:pt x="0" y="0"/>
                </a:moveTo>
                <a:lnTo>
                  <a:pt x="704095" y="0"/>
                </a:lnTo>
                <a:lnTo>
                  <a:pt x="704095" y="704095"/>
                </a:lnTo>
                <a:lnTo>
                  <a:pt x="0" y="704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303701" y="8984615"/>
            <a:ext cx="786981" cy="78698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6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259300" y="8984615"/>
            <a:ext cx="1573962" cy="157396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3B5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626993" y="2216709"/>
            <a:ext cx="13336297" cy="7309388"/>
          </a:xfrm>
          <a:custGeom>
            <a:avLst/>
            <a:gdLst/>
            <a:ahLst/>
            <a:cxnLst/>
            <a:rect l="l" t="t" r="r" b="b"/>
            <a:pathLst>
              <a:path w="13336297" h="7309388">
                <a:moveTo>
                  <a:pt x="0" y="0"/>
                </a:moveTo>
                <a:lnTo>
                  <a:pt x="13336297" y="0"/>
                </a:lnTo>
                <a:lnTo>
                  <a:pt x="13336297" y="7309387"/>
                </a:lnTo>
                <a:lnTo>
                  <a:pt x="0" y="73093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211552" y="1338750"/>
            <a:ext cx="12468500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spc="-72">
                <a:solidFill>
                  <a:srgbClr val="FF3131"/>
                </a:solidFill>
                <a:latin typeface="Bugaki Bold"/>
              </a:rPr>
              <a:t>Classification according to mechanism of action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379</Words>
  <Application>Microsoft Office PowerPoint</Application>
  <PresentationFormat>Custom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Bugaki Bold</vt:lpstr>
      <vt:lpstr>Arial</vt:lpstr>
      <vt:lpstr>TT Chocolates Bold</vt:lpstr>
      <vt:lpstr>TT Chocolates Ultra-Bold</vt:lpstr>
      <vt:lpstr>Anton</vt:lpstr>
      <vt:lpstr>Poppins</vt:lpstr>
      <vt:lpstr>Poppins Semi-Bold</vt:lpstr>
      <vt:lpstr>Calibri</vt:lpstr>
      <vt:lpstr>Poppins Semi-Bold Italics</vt:lpstr>
      <vt:lpstr>Questrial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M.sc.lecture 1</dc:title>
  <cp:lastModifiedBy>saadmahdi saadmahdi</cp:lastModifiedBy>
  <cp:revision>4</cp:revision>
  <dcterms:created xsi:type="dcterms:W3CDTF">2006-08-16T00:00:00Z</dcterms:created>
  <dcterms:modified xsi:type="dcterms:W3CDTF">2024-03-20T23:51:25Z</dcterms:modified>
  <dc:identifier>DAFvS32efmo</dc:identifier>
</cp:coreProperties>
</file>